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57" r:id="rId4"/>
    <p:sldId id="258" r:id="rId5"/>
    <p:sldId id="259" r:id="rId6"/>
    <p:sldId id="260" r:id="rId7"/>
    <p:sldId id="276" r:id="rId8"/>
    <p:sldId id="277" r:id="rId9"/>
    <p:sldId id="264" r:id="rId10"/>
    <p:sldId id="261" r:id="rId11"/>
    <p:sldId id="262" r:id="rId12"/>
    <p:sldId id="265" r:id="rId13"/>
    <p:sldId id="266" r:id="rId14"/>
    <p:sldId id="280" r:id="rId15"/>
    <p:sldId id="267" r:id="rId16"/>
    <p:sldId id="281" r:id="rId17"/>
    <p:sldId id="26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HOME SCIENCE   - Food Adulteration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D4323-37E7-4C69-8A44-1B3E843FC86B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Facilitator: Jasmina 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99452-890B-48E1-AB9F-5466D55F3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HOME SCIENCE   - Food Adulteration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C8FE8-9881-4AEB-8A21-1F75CB6DA41C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Facilitator: Jasmina S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60BB9-E0D1-44D2-B596-9A1B92C32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60BB9-E0D1-44D2-B596-9A1B92C321C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Facilitator: Jasmina S 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HOME SCIENCE   - Food Adulteration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E1B71-1D61-4586-80C3-7BFC78DE5EBF}" type="datetimeFigureOut">
              <a:rPr lang="en-US" smtClean="0"/>
              <a:pPr/>
              <a:t>8/30/2014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8BC9-34E8-4E60-9AED-C1117D7FE6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Adulteration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 descr="http://4.bp.blogspot.com/_GNE95R2Gmjs/SQ06RXVv6uI/AAAAAAAAAu4/U5qrayhAoIo/s400/cont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00400"/>
            <a:ext cx="7467600" cy="2914650"/>
          </a:xfrm>
          <a:prstGeom prst="rect">
            <a:avLst/>
          </a:prstGeom>
          <a:noFill/>
        </p:spPr>
      </p:pic>
      <p:pic>
        <p:nvPicPr>
          <p:cNvPr id="14340" name="Picture 4" descr="https://encrypted-tbn3.google.com/images?q=tbn:ANd9GcR7XlXHd8vNAV0570qu_9NkWjpGip0hspSwIr2lrHMAFNB1zdBy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19375" cy="1971676"/>
          </a:xfrm>
          <a:prstGeom prst="rect">
            <a:avLst/>
          </a:prstGeom>
          <a:noFill/>
        </p:spPr>
      </p:pic>
      <p:pic>
        <p:nvPicPr>
          <p:cNvPr id="14342" name="Picture 6" descr="https://encrypted-tbn1.google.com/images?q=tbn:ANd9GcR4ntJfpGtMKjl3W03JJJowAlpIuolPsZoAL5ZVd2gosPIW6LZ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0900" y="0"/>
            <a:ext cx="1943100" cy="2352675"/>
          </a:xfrm>
          <a:prstGeom prst="rect">
            <a:avLst/>
          </a:prstGeom>
          <a:noFill/>
        </p:spPr>
      </p:pic>
      <p:pic>
        <p:nvPicPr>
          <p:cNvPr id="14344" name="Picture 8" descr="https://encrypted-tbn2.google.com/images?q=tbn:ANd9GcRKl_MH5qr7xboxGK_wCW8_Lupx-_ZMaGyY9dxIUqq0NWkj-sfw8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0"/>
            <a:ext cx="1828800" cy="2495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food adulteration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Argemone seeds</a:t>
            </a:r>
            <a:r>
              <a:rPr lang="en-US" dirty="0" smtClean="0"/>
              <a:t>: mixed with mustard seeds.</a:t>
            </a:r>
          </a:p>
          <a:p>
            <a:r>
              <a:rPr lang="en-US" dirty="0" smtClean="0"/>
              <a:t>Toxic in form of oil and seeds</a:t>
            </a:r>
          </a:p>
          <a:p>
            <a:r>
              <a:rPr lang="en-US" dirty="0" smtClean="0"/>
              <a:t>As it contains 2 alkaloids obtained from poppy plants .</a:t>
            </a:r>
          </a:p>
          <a:p>
            <a:r>
              <a:rPr lang="en-US" dirty="0" smtClean="0"/>
              <a:t>Closely resembles mustard seeds but surface is rough and uneven and has tail at one end.</a:t>
            </a:r>
          </a:p>
          <a:p>
            <a:r>
              <a:rPr lang="en-US" dirty="0" smtClean="0"/>
              <a:t>Found: </a:t>
            </a:r>
            <a:r>
              <a:rPr lang="en-US" dirty="0" err="1" smtClean="0"/>
              <a:t>Mumbai,Chennai,Bihar,West</a:t>
            </a:r>
            <a:r>
              <a:rPr lang="en-US" dirty="0" smtClean="0"/>
              <a:t> Bengal</a:t>
            </a:r>
          </a:p>
          <a:p>
            <a:r>
              <a:rPr lang="en-US" dirty="0" smtClean="0"/>
              <a:t>Disease: </a:t>
            </a:r>
            <a:r>
              <a:rPr lang="en-US" dirty="0" err="1"/>
              <a:t>B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,gastro intestinal disturbance , fever,rashes,swelling feet and leg, enlargement of liver, blindness, cancer , cardiac arrest.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Lathyrus</a:t>
            </a:r>
            <a:r>
              <a:rPr lang="en-US" dirty="0" smtClean="0"/>
              <a:t> (</a:t>
            </a:r>
            <a:r>
              <a:rPr lang="en-US" dirty="0" err="1" smtClean="0"/>
              <a:t>Kesari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with other pulses like masoor , black </a:t>
            </a:r>
            <a:r>
              <a:rPr lang="en-US" dirty="0" err="1" smtClean="0"/>
              <a:t>bengal</a:t>
            </a:r>
            <a:r>
              <a:rPr lang="en-US" dirty="0" smtClean="0"/>
              <a:t> gram ,</a:t>
            </a:r>
            <a:r>
              <a:rPr lang="en-US" dirty="0" err="1" smtClean="0"/>
              <a:t>chana</a:t>
            </a:r>
            <a:r>
              <a:rPr lang="en-US" dirty="0" smtClean="0"/>
              <a:t> dal,besan, as its staple food for low income people.</a:t>
            </a:r>
          </a:p>
          <a:p>
            <a:r>
              <a:rPr lang="en-US" dirty="0" smtClean="0"/>
              <a:t>Found: Madhya Pradesh , Bihar ,Bengal, Uttar </a:t>
            </a:r>
            <a:r>
              <a:rPr lang="en-US" dirty="0" err="1" smtClean="0"/>
              <a:t>pradesh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Effect: Paralysis , of lower </a:t>
            </a:r>
            <a:r>
              <a:rPr lang="en-US" dirty="0" err="1" smtClean="0"/>
              <a:t>limbs,stiffness</a:t>
            </a:r>
            <a:r>
              <a:rPr lang="en-US" dirty="0" smtClean="0"/>
              <a:t> in knee joints ,pain in ankle and knee joints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</a:t>
            </a:r>
            <a:r>
              <a:rPr lang="en-US" dirty="0" err="1" smtClean="0"/>
              <a:t>Colouring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Colour introduces variety and makes it look attractive and appetizing.</a:t>
            </a:r>
          </a:p>
          <a:p>
            <a:r>
              <a:rPr lang="en-US" dirty="0" smtClean="0"/>
              <a:t>Used; ice cream , dairy products , biscuits, pastries , jelly , custard,</a:t>
            </a:r>
          </a:p>
          <a:p>
            <a:r>
              <a:rPr lang="en-US" dirty="0" smtClean="0"/>
              <a:t>Non permitted color :lead chromate , red ,yellow earth , dyes, </a:t>
            </a:r>
            <a:r>
              <a:rPr lang="en-US" dirty="0" err="1" smtClean="0"/>
              <a:t>peela</a:t>
            </a:r>
            <a:r>
              <a:rPr lang="en-US" dirty="0" smtClean="0"/>
              <a:t> rang (</a:t>
            </a:r>
            <a:r>
              <a:rPr lang="en-US" dirty="0" err="1" smtClean="0"/>
              <a:t>metanil</a:t>
            </a:r>
            <a:r>
              <a:rPr lang="en-US" dirty="0" smtClean="0"/>
              <a:t> ),</a:t>
            </a:r>
            <a:r>
              <a:rPr lang="en-US" dirty="0" err="1"/>
              <a:t>R</a:t>
            </a:r>
            <a:r>
              <a:rPr lang="en-US" dirty="0" err="1" smtClean="0"/>
              <a:t>hodamine</a:t>
            </a:r>
            <a:r>
              <a:rPr lang="en-US" dirty="0" smtClean="0"/>
              <a:t> B (red)</a:t>
            </a:r>
          </a:p>
          <a:p>
            <a:r>
              <a:rPr lang="en-US" dirty="0" smtClean="0"/>
              <a:t>Used : </a:t>
            </a:r>
            <a:r>
              <a:rPr lang="en-US" dirty="0" err="1" smtClean="0"/>
              <a:t>dal</a:t>
            </a:r>
            <a:r>
              <a:rPr lang="en-US" dirty="0" smtClean="0"/>
              <a:t> , sweet meals like </a:t>
            </a:r>
            <a:r>
              <a:rPr lang="en-US" dirty="0" err="1" smtClean="0"/>
              <a:t>jalebies</a:t>
            </a:r>
            <a:r>
              <a:rPr lang="en-US" dirty="0" smtClean="0"/>
              <a:t> , </a:t>
            </a:r>
            <a:r>
              <a:rPr lang="en-US" dirty="0" err="1" smtClean="0"/>
              <a:t>laddoos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halwa</a:t>
            </a:r>
            <a:r>
              <a:rPr lang="en-US" dirty="0" smtClean="0"/>
              <a:t>, red </a:t>
            </a:r>
            <a:r>
              <a:rPr lang="en-US" dirty="0" err="1" smtClean="0"/>
              <a:t>chillies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Effect: abnormalities of bones ,eyes ,skin ,lungs , ovaries , mental retardation.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toxic </a:t>
            </a:r>
            <a:r>
              <a:rPr lang="en-US" dirty="0" err="1" smtClean="0"/>
              <a:t>colours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Metanil</a:t>
            </a:r>
            <a:r>
              <a:rPr lang="en-US" dirty="0" smtClean="0"/>
              <a:t> Yellow</a:t>
            </a:r>
          </a:p>
          <a:p>
            <a:r>
              <a:rPr lang="en-US" dirty="0" smtClean="0"/>
              <a:t>Orange II</a:t>
            </a:r>
          </a:p>
          <a:p>
            <a:r>
              <a:rPr lang="en-US" dirty="0" err="1" smtClean="0"/>
              <a:t>Rhodamine</a:t>
            </a:r>
            <a:r>
              <a:rPr lang="en-US" dirty="0" smtClean="0"/>
              <a:t> B</a:t>
            </a:r>
          </a:p>
          <a:p>
            <a:r>
              <a:rPr lang="en-US" dirty="0" smtClean="0"/>
              <a:t>Blue VRS</a:t>
            </a:r>
          </a:p>
          <a:p>
            <a:r>
              <a:rPr lang="en-US" dirty="0" err="1" smtClean="0"/>
              <a:t>Auramine</a:t>
            </a:r>
            <a:endParaRPr lang="en-US" dirty="0" smtClean="0"/>
          </a:p>
          <a:p>
            <a:r>
              <a:rPr lang="en-US" dirty="0" smtClean="0"/>
              <a:t>Malachite Green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4724400" cy="4525963"/>
          </a:xfrm>
        </p:spPr>
        <p:txBody>
          <a:bodyPr/>
          <a:lstStyle/>
          <a:p>
            <a:r>
              <a:rPr lang="en-US" dirty="0" smtClean="0"/>
              <a:t>Ice </a:t>
            </a:r>
            <a:r>
              <a:rPr lang="en-US" dirty="0" err="1" smtClean="0"/>
              <a:t>candy,Faluda</a:t>
            </a:r>
            <a:endParaRPr lang="en-US" dirty="0" smtClean="0"/>
          </a:p>
          <a:p>
            <a:r>
              <a:rPr lang="en-US" dirty="0" err="1" smtClean="0"/>
              <a:t>Halwa</a:t>
            </a:r>
            <a:endParaRPr lang="en-US" dirty="0" smtClean="0"/>
          </a:p>
          <a:p>
            <a:r>
              <a:rPr lang="en-US" dirty="0" smtClean="0"/>
              <a:t>Red </a:t>
            </a:r>
            <a:r>
              <a:rPr lang="en-US" dirty="0" err="1" smtClean="0"/>
              <a:t>chillie</a:t>
            </a:r>
            <a:r>
              <a:rPr lang="en-US" dirty="0" smtClean="0"/>
              <a:t> pd and </a:t>
            </a:r>
            <a:r>
              <a:rPr lang="en-US" dirty="0" err="1" smtClean="0"/>
              <a:t>churan</a:t>
            </a:r>
            <a:endParaRPr lang="en-US" dirty="0" smtClean="0"/>
          </a:p>
          <a:p>
            <a:r>
              <a:rPr lang="en-US" dirty="0" smtClean="0"/>
              <a:t>Sweets</a:t>
            </a:r>
          </a:p>
          <a:p>
            <a:r>
              <a:rPr lang="en-US" dirty="0" smtClean="0"/>
              <a:t>Sugar coated </a:t>
            </a:r>
            <a:r>
              <a:rPr lang="en-US" dirty="0" err="1" smtClean="0"/>
              <a:t>saunf</a:t>
            </a:r>
            <a:r>
              <a:rPr lang="en-US" dirty="0" smtClean="0"/>
              <a:t>/</a:t>
            </a:r>
            <a:r>
              <a:rPr lang="en-US" dirty="0" err="1" smtClean="0"/>
              <a:t>sopari</a:t>
            </a:r>
            <a:endParaRPr lang="en-US" dirty="0" smtClean="0"/>
          </a:p>
          <a:p>
            <a:r>
              <a:rPr lang="en-US" dirty="0" smtClean="0"/>
              <a:t>Coconut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encrypted-tbn0.google.com/images?q=tbn:ANd9GcT7oR9atZSDhUGHzcu7FhqDWOr86RYHQiDhWfflLzgNpaJDw10E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3594"/>
            <a:ext cx="2514600" cy="2144806"/>
          </a:xfrm>
          <a:prstGeom prst="rect">
            <a:avLst/>
          </a:prstGeom>
          <a:noFill/>
        </p:spPr>
      </p:pic>
      <p:pic>
        <p:nvPicPr>
          <p:cNvPr id="29700" name="Picture 4" descr="https://encrypted-tbn3.google.com/images?q=tbn:ANd9GcTjyqjP8PrlnZgYjJ9Xu3eK4Y7CImRpW_OOQRkkh9k28xXaZsam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0"/>
            <a:ext cx="2000250" cy="2286001"/>
          </a:xfrm>
          <a:prstGeom prst="rect">
            <a:avLst/>
          </a:prstGeom>
          <a:noFill/>
        </p:spPr>
      </p:pic>
      <p:pic>
        <p:nvPicPr>
          <p:cNvPr id="29702" name="Picture 6" descr="https://encrypted-tbn0.google.com/images?q=tbn:ANd9GcR4QogjbQbp3vVehHpILtPhkwwy8zUPnnR8SqROSw1SbnH9oX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62400"/>
            <a:ext cx="3026966" cy="2209800"/>
          </a:xfrm>
          <a:prstGeom prst="rect">
            <a:avLst/>
          </a:prstGeom>
          <a:noFill/>
        </p:spPr>
      </p:pic>
      <p:pic>
        <p:nvPicPr>
          <p:cNvPr id="29704" name="Picture 8" descr="https://encrypted-tbn1.google.com/images?q=tbn:ANd9GcQxEraLbUtVfiPhSKTgSOJuddCdgSETOxYa7OmmVsF8PBakLplEf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971800"/>
            <a:ext cx="2667000" cy="1714501"/>
          </a:xfrm>
          <a:prstGeom prst="rect">
            <a:avLst/>
          </a:prstGeom>
          <a:noFill/>
        </p:spPr>
      </p:pic>
      <p:pic>
        <p:nvPicPr>
          <p:cNvPr id="29706" name="Picture 10" descr="https://encrypted-tbn1.google.com/images?q=tbn:ANd9GcRJGHA5sf8zc5rBKUy2cuPEyVtPsQXHTiYcmGquG-iICPsZ83hKU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609600"/>
            <a:ext cx="2590800" cy="1771651"/>
          </a:xfrm>
          <a:prstGeom prst="rect">
            <a:avLst/>
          </a:prstGeom>
          <a:noFill/>
        </p:spPr>
      </p:pic>
      <p:pic>
        <p:nvPicPr>
          <p:cNvPr id="29708" name="Picture 12" descr="https://encrypted-tbn1.google.com/images?q=tbn:ANd9GcTZSoUsymqPeYScCcFvbC432eDDloc_x3LJui8_5uHaLNRK39xl_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3276600"/>
            <a:ext cx="1819275" cy="2428876"/>
          </a:xfrm>
          <a:prstGeom prst="rect">
            <a:avLst/>
          </a:prstGeom>
          <a:noFill/>
        </p:spPr>
      </p:pic>
      <p:pic>
        <p:nvPicPr>
          <p:cNvPr id="29710" name="Picture 14" descr="https://encrypted-tbn0.google.com/images?q=tbn:ANd9GcSY8vfwSSP7Xa0u3vvh97pK4yj1VhB-lgnLT2n3KNHmqQoHjyodv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0" y="4953000"/>
            <a:ext cx="2886075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PFA-Prevention of Food Adulteration-1954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 prohibits manufacture , sales and distributions of not only adulterated food but also food contaminated with microbes, toxicants and misbranded food. </a:t>
            </a:r>
          </a:p>
          <a:p>
            <a:r>
              <a:rPr lang="en-US" dirty="0" smtClean="0"/>
              <a:t>There are standards specified for pasteurized milk, milk powder ,infant milk food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encrypted-tbn3.google.com/images?q=tbn:ANd9GcRyymkGiXMromkc1oD9pfTjYHhaj4jmoaUdOBOcWSPj1q11Mfmc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856"/>
            <a:ext cx="7467599" cy="669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shall be deemed to be adulterated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 up-to standard.</a:t>
            </a:r>
          </a:p>
          <a:p>
            <a:r>
              <a:rPr lang="en-US" dirty="0" smtClean="0"/>
              <a:t>Other subs which affects the quality of the substance.</a:t>
            </a:r>
          </a:p>
          <a:p>
            <a:r>
              <a:rPr lang="en-US" dirty="0" smtClean="0"/>
              <a:t>Inferior or cheap subs used as substitute</a:t>
            </a:r>
          </a:p>
          <a:p>
            <a:r>
              <a:rPr lang="en-US" dirty="0" smtClean="0"/>
              <a:t>Subs has been wholly or partly abstracted</a:t>
            </a:r>
          </a:p>
          <a:p>
            <a:r>
              <a:rPr lang="en-US" dirty="0" smtClean="0"/>
              <a:t>Product has been prepared , packed or kept under unsanitary condition</a:t>
            </a:r>
          </a:p>
          <a:p>
            <a:r>
              <a:rPr lang="en-US" dirty="0" smtClean="0"/>
              <a:t>Poisonous or other ingredient which renders its content injurious to health.</a:t>
            </a:r>
          </a:p>
          <a:p>
            <a:r>
              <a:rPr lang="en-US" dirty="0" smtClean="0"/>
              <a:t>Prohibited preservative added to the product.</a:t>
            </a:r>
          </a:p>
          <a:p>
            <a:r>
              <a:rPr lang="en-US" dirty="0" smtClean="0"/>
              <a:t>Quality or purity falls below the prescribed standard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connectbillions.in/pn/ludhiana/ludhiana-west/hambran/files/2010/11/poison-f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5561" y="0"/>
            <a:ext cx="933956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deccanherald.com/images/editor_images/state_adulte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115672"/>
            <a:ext cx="8991600" cy="6973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Adulteration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It is </a:t>
            </a:r>
            <a:r>
              <a:rPr lang="en-US" u="sng" dirty="0" smtClean="0"/>
              <a:t>an act </a:t>
            </a:r>
            <a:r>
              <a:rPr lang="en-US" dirty="0" smtClean="0"/>
              <a:t>of</a:t>
            </a:r>
          </a:p>
          <a:p>
            <a:pPr>
              <a:buNone/>
            </a:pPr>
            <a:r>
              <a:rPr lang="en-US" u="sng" dirty="0"/>
              <a:t> </a:t>
            </a:r>
            <a:r>
              <a:rPr lang="en-US" u="sng" dirty="0" smtClean="0"/>
              <a:t>    intentionally </a:t>
            </a:r>
            <a:r>
              <a:rPr lang="en-US" dirty="0" smtClean="0">
                <a:solidFill>
                  <a:srgbClr val="FF0000"/>
                </a:solidFill>
              </a:rPr>
              <a:t>debasing</a:t>
            </a:r>
            <a:r>
              <a:rPr lang="en-US" dirty="0" smtClean="0"/>
              <a:t> the quality of food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002060"/>
                </a:solidFill>
              </a:rPr>
              <a:t>offered for sale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u="sng" dirty="0" smtClean="0"/>
              <a:t>either</a:t>
            </a:r>
            <a:r>
              <a:rPr lang="en-US" dirty="0" smtClean="0"/>
              <a:t> by the admixture /substitution of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inferior subs </a:t>
            </a:r>
            <a:r>
              <a:rPr lang="en-US" dirty="0" smtClean="0"/>
              <a:t>or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by </a:t>
            </a:r>
            <a:r>
              <a:rPr lang="en-US" u="sng" dirty="0" smtClean="0"/>
              <a:t>removal</a:t>
            </a:r>
            <a:r>
              <a:rPr lang="en-US" dirty="0" smtClean="0"/>
              <a:t> of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some valuable ingredients.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is food said to be adulterated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Inferior or cheap sub is substituted .</a:t>
            </a:r>
          </a:p>
          <a:p>
            <a:r>
              <a:rPr lang="en-US" dirty="0" smtClean="0"/>
              <a:t>Constituent is wholly or partly abstracted.</a:t>
            </a:r>
          </a:p>
          <a:p>
            <a:r>
              <a:rPr lang="en-US" dirty="0" smtClean="0"/>
              <a:t>Article is prepared , packed or kept under insanitary condition.</a:t>
            </a:r>
          </a:p>
          <a:p>
            <a:r>
              <a:rPr lang="en-US" dirty="0" smtClean="0"/>
              <a:t>If there is rotten , decomposed or insects in the material.</a:t>
            </a:r>
          </a:p>
          <a:p>
            <a:r>
              <a:rPr lang="en-US" dirty="0" smtClean="0"/>
              <a:t>If it contains poisonous ingredient or diseased animals</a:t>
            </a:r>
          </a:p>
          <a:p>
            <a:r>
              <a:rPr lang="en-US" dirty="0" smtClean="0"/>
              <a:t>Unprescribed colored substance.</a:t>
            </a:r>
          </a:p>
          <a:p>
            <a:r>
              <a:rPr lang="en-US" dirty="0" smtClean="0"/>
              <a:t>Any prohibited or excessive preservative.</a:t>
            </a:r>
          </a:p>
          <a:p>
            <a:r>
              <a:rPr lang="en-US" dirty="0" smtClean="0"/>
              <a:t>If the standard is not maintained.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this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Merchants and traders to make quick profit.</a:t>
            </a:r>
          </a:p>
          <a:p>
            <a:r>
              <a:rPr lang="en-US" dirty="0" smtClean="0"/>
              <a:t>Shortage  and increasing prices</a:t>
            </a:r>
          </a:p>
          <a:p>
            <a:r>
              <a:rPr lang="en-US" dirty="0" smtClean="0"/>
              <a:t>Consumer demands </a:t>
            </a:r>
          </a:p>
          <a:p>
            <a:r>
              <a:rPr lang="en-US" dirty="0" smtClean="0"/>
              <a:t>Lack of awareness</a:t>
            </a:r>
          </a:p>
          <a:p>
            <a:r>
              <a:rPr lang="en-US" dirty="0" smtClean="0"/>
              <a:t>Indifference and lethargy among consumers </a:t>
            </a:r>
          </a:p>
          <a:p>
            <a:r>
              <a:rPr lang="en-US" dirty="0" smtClean="0"/>
              <a:t>Enforcement of food laws.</a:t>
            </a:r>
          </a:p>
          <a:p>
            <a:r>
              <a:rPr lang="en-US" dirty="0" smtClean="0"/>
              <a:t>Food adulterated is dangerous as it affects the health ,it may be toxic and deprive from essential nutrients.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Adulteration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Intentional : Added deliberately to increase the margin of profit.</a:t>
            </a:r>
          </a:p>
          <a:p>
            <a:r>
              <a:rPr lang="en-US" dirty="0" smtClean="0"/>
              <a:t>Incidental Intentional adulteration : Adulteration is </a:t>
            </a:r>
            <a:r>
              <a:rPr lang="en-US" dirty="0" err="1"/>
              <a:t>b</a:t>
            </a:r>
            <a:r>
              <a:rPr lang="en-US" dirty="0" err="1" smtClean="0"/>
              <a:t>ec</a:t>
            </a:r>
            <a:r>
              <a:rPr lang="en-US" dirty="0" smtClean="0"/>
              <a:t> of negligence, ignorance or lack of proper facilities.</a:t>
            </a:r>
          </a:p>
          <a:p>
            <a:r>
              <a:rPr lang="en-US" dirty="0" smtClean="0"/>
              <a:t>E.g. larvae in food, dropping of indents , pesticide residue .</a:t>
            </a:r>
          </a:p>
          <a:p>
            <a:r>
              <a:rPr lang="en-US" dirty="0" smtClean="0"/>
              <a:t>Prevention: Regular market surveys , Using safer  pesticides like synthetic pyrethroids , washing </a:t>
            </a:r>
            <a:r>
              <a:rPr lang="en-US" dirty="0" err="1" smtClean="0"/>
              <a:t>vegs</a:t>
            </a:r>
            <a:r>
              <a:rPr lang="en-US" dirty="0" smtClean="0"/>
              <a:t> before cooking, teaching farmers to use pesticides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81902"/>
          <a:ext cx="8610600" cy="616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447800"/>
                <a:gridCol w="5181600"/>
              </a:tblGrid>
              <a:tr h="488284">
                <a:tc>
                  <a:txBody>
                    <a:bodyPr/>
                    <a:lstStyle/>
                    <a:p>
                      <a:r>
                        <a:rPr lang="en-US" dirty="0" smtClean="0"/>
                        <a:t>Food  - Intentional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Adulterant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Detection</a:t>
                      </a:r>
                      <a:endParaRPr lang="en-US" dirty="0"/>
                    </a:p>
                  </a:txBody>
                  <a:tcPr/>
                </a:tc>
              </a:tr>
              <a:tr h="1279188"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Pure milk will stop or flow slowly Adulterated milk will flow immediately  when dropped on vertical surface</a:t>
                      </a:r>
                      <a:endParaRPr lang="en-US" dirty="0"/>
                    </a:p>
                  </a:txBody>
                  <a:tcPr/>
                </a:tc>
              </a:tr>
              <a:tr h="1351846"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5ml milk</a:t>
                      </a:r>
                      <a:r>
                        <a:rPr lang="en-US" baseline="0" dirty="0" smtClean="0"/>
                        <a:t> in test tube  ,add 2 drops of bromothymol blue solution . Blue color will indicate presence of urea in 10 </a:t>
                      </a:r>
                      <a:r>
                        <a:rPr lang="en-US" baseline="0" dirty="0" err="1" smtClean="0"/>
                        <a:t>mins</a:t>
                      </a:r>
                      <a:endParaRPr lang="en-US" dirty="0"/>
                    </a:p>
                  </a:txBody>
                  <a:tcPr/>
                </a:tc>
              </a:tr>
              <a:tr h="609356">
                <a:tc>
                  <a:txBody>
                    <a:bodyPr/>
                    <a:lstStyle/>
                    <a:p>
                      <a:r>
                        <a:rPr lang="en-US" dirty="0" smtClean="0"/>
                        <a:t>Mustard seeds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Argemone seeds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Argemone has rough surface  ,white and mustard has yellow inside </a:t>
                      </a:r>
                      <a:endParaRPr lang="en-US" dirty="0"/>
                    </a:p>
                  </a:txBody>
                  <a:tcPr/>
                </a:tc>
              </a:tr>
              <a:tr h="488284">
                <a:tc>
                  <a:txBody>
                    <a:bodyPr/>
                    <a:lstStyle/>
                    <a:p>
                      <a:r>
                        <a:rPr lang="en-US" dirty="0" smtClean="0"/>
                        <a:t>Ice-cream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 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Lemon juice ,bubbles are observed</a:t>
                      </a:r>
                      <a:endParaRPr lang="en-US" dirty="0"/>
                    </a:p>
                  </a:txBody>
                  <a:tcPr/>
                </a:tc>
              </a:tr>
              <a:tr h="609356"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Dissolve sugar in glass of water, Chalk settles down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9356">
                <a:tc>
                  <a:txBody>
                    <a:bodyPr/>
                    <a:lstStyle/>
                    <a:p>
                      <a:r>
                        <a:rPr lang="en-US" dirty="0" smtClean="0"/>
                        <a:t>Silver</a:t>
                      </a:r>
                      <a:r>
                        <a:rPr lang="en-US" baseline="0" dirty="0" smtClean="0"/>
                        <a:t> foil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Aluminum foil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Silver foil burns on ignition leaving white spherical ball ,aluminum</a:t>
                      </a:r>
                      <a:r>
                        <a:rPr lang="en-US" baseline="0" dirty="0" smtClean="0"/>
                        <a:t> is reduced to black grey ash</a:t>
                      </a:r>
                      <a:endParaRPr lang="en-US" dirty="0"/>
                    </a:p>
                  </a:txBody>
                  <a:tcPr/>
                </a:tc>
              </a:tr>
              <a:tr h="609356">
                <a:tc>
                  <a:txBody>
                    <a:bodyPr/>
                    <a:lstStyle/>
                    <a:p>
                      <a:r>
                        <a:rPr lang="en-US" dirty="0" smtClean="0"/>
                        <a:t>Honey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Cotton wick dipped in honey</a:t>
                      </a:r>
                      <a:r>
                        <a:rPr lang="en-US" baseline="0" dirty="0" smtClean="0"/>
                        <a:t> burns ,water will not burn and gives cracking sound.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81902"/>
          <a:ext cx="8686800" cy="647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110"/>
                <a:gridCol w="1691235"/>
                <a:gridCol w="5227455"/>
              </a:tblGrid>
              <a:tr h="646794">
                <a:tc>
                  <a:txBody>
                    <a:bodyPr/>
                    <a:lstStyle/>
                    <a:p>
                      <a:r>
                        <a:rPr lang="en-US" dirty="0" smtClean="0"/>
                        <a:t>Food  - Intentional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Adulterant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Detection</a:t>
                      </a:r>
                      <a:endParaRPr lang="en-US" dirty="0"/>
                    </a:p>
                  </a:txBody>
                  <a:tcPr/>
                </a:tc>
              </a:tr>
              <a:tr h="940380">
                <a:tc>
                  <a:txBody>
                    <a:bodyPr/>
                    <a:lstStyle/>
                    <a:p>
                      <a:r>
                        <a:rPr lang="en-US" dirty="0" smtClean="0"/>
                        <a:t>Coffee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Chicory seeds , Tamarind</a:t>
                      </a:r>
                      <a:r>
                        <a:rPr lang="en-US" baseline="0" dirty="0" smtClean="0"/>
                        <a:t> seed powder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Sprinkle coffee pd on water ,it will float while chicory will settle down in few sec </a:t>
                      </a:r>
                      <a:endParaRPr lang="en-US" dirty="0"/>
                    </a:p>
                  </a:txBody>
                  <a:tcPr/>
                </a:tc>
              </a:tr>
              <a:tr h="923991">
                <a:tc>
                  <a:txBody>
                    <a:bodyPr/>
                    <a:lstStyle/>
                    <a:p>
                      <a:r>
                        <a:rPr lang="en-US" dirty="0" smtClean="0"/>
                        <a:t>Tea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Colored leaves</a:t>
                      </a:r>
                    </a:p>
                    <a:p>
                      <a:r>
                        <a:rPr lang="en-US" dirty="0" smtClean="0"/>
                        <a:t>Iron fillings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Used tea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Rub</a:t>
                      </a:r>
                      <a:r>
                        <a:rPr lang="en-US" baseline="0" dirty="0" smtClean="0"/>
                        <a:t> leaves on white paper , artificial color comes out.</a:t>
                      </a:r>
                    </a:p>
                    <a:p>
                      <a:r>
                        <a:rPr lang="en-US" baseline="0" dirty="0" smtClean="0"/>
                        <a:t>Use magnet  it will stick </a:t>
                      </a:r>
                    </a:p>
                    <a:p>
                      <a:r>
                        <a:rPr lang="en-US" dirty="0" smtClean="0"/>
                        <a:t>Sprinkle tea on wet filter ,red spots will be seen.</a:t>
                      </a:r>
                      <a:endParaRPr lang="en-US" dirty="0"/>
                    </a:p>
                  </a:txBody>
                  <a:tcPr/>
                </a:tc>
              </a:tr>
              <a:tr h="646794">
                <a:tc>
                  <a:txBody>
                    <a:bodyPr/>
                    <a:lstStyle/>
                    <a:p>
                      <a:r>
                        <a:rPr lang="en-US" dirty="0" smtClean="0"/>
                        <a:t>Red chilly</a:t>
                      </a:r>
                      <a:r>
                        <a:rPr lang="en-US" baseline="0" dirty="0" smtClean="0"/>
                        <a:t> 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Radamine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Brick 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gm in 5 ml acetone , red</a:t>
                      </a:r>
                      <a:r>
                        <a:rPr lang="en-US" baseline="0" dirty="0" smtClean="0"/>
                        <a:t> color will be seen.</a:t>
                      </a:r>
                    </a:p>
                    <a:p>
                      <a:r>
                        <a:rPr lang="en-US" baseline="0" dirty="0" smtClean="0"/>
                        <a:t>It settles faster in water than </a:t>
                      </a:r>
                      <a:r>
                        <a:rPr lang="en-US" baseline="0" dirty="0" err="1" smtClean="0"/>
                        <a:t>chilli</a:t>
                      </a:r>
                      <a:r>
                        <a:rPr lang="en-US" baseline="0" dirty="0" smtClean="0"/>
                        <a:t> pd</a:t>
                      </a:r>
                      <a:endParaRPr lang="en-US" dirty="0"/>
                    </a:p>
                  </a:txBody>
                  <a:tcPr/>
                </a:tc>
              </a:tr>
              <a:tr h="493406">
                <a:tc>
                  <a:txBody>
                    <a:bodyPr/>
                    <a:lstStyle/>
                    <a:p>
                      <a:r>
                        <a:rPr lang="en-US" dirty="0" smtClean="0"/>
                        <a:t>Turmeric</a:t>
                      </a:r>
                      <a:r>
                        <a:rPr lang="en-US" baseline="0" dirty="0" smtClean="0"/>
                        <a:t> 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Metanil</a:t>
                      </a:r>
                      <a:r>
                        <a:rPr lang="en-US" dirty="0" smtClean="0"/>
                        <a:t> yellow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 drops</a:t>
                      </a:r>
                      <a:r>
                        <a:rPr lang="en-US" baseline="0" dirty="0" smtClean="0"/>
                        <a:t> of HCL –appears violet </a:t>
                      </a:r>
                      <a:endParaRPr lang="en-US" dirty="0"/>
                    </a:p>
                  </a:txBody>
                  <a:tcPr/>
                </a:tc>
              </a:tr>
              <a:tr h="6467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Metanil</a:t>
                      </a:r>
                      <a:r>
                        <a:rPr lang="en-US" dirty="0" smtClean="0"/>
                        <a:t> yellow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Luke warm water add pulses and drop of </a:t>
                      </a:r>
                      <a:r>
                        <a:rPr lang="en-US" dirty="0" err="1" smtClean="0"/>
                        <a:t>HCL,pink</a:t>
                      </a:r>
                      <a:r>
                        <a:rPr lang="en-US" dirty="0" smtClean="0"/>
                        <a:t> color</a:t>
                      </a:r>
                      <a:r>
                        <a:rPr lang="en-US" baseline="0" dirty="0" smtClean="0"/>
                        <a:t> indicates presence of </a:t>
                      </a:r>
                      <a:r>
                        <a:rPr lang="en-US" baseline="0" dirty="0" err="1" smtClean="0"/>
                        <a:t>Metanil</a:t>
                      </a:r>
                      <a:endParaRPr lang="en-US" dirty="0"/>
                    </a:p>
                  </a:txBody>
                  <a:tcPr/>
                </a:tc>
              </a:tr>
              <a:tr h="923991">
                <a:tc>
                  <a:txBody>
                    <a:bodyPr/>
                    <a:lstStyle/>
                    <a:p>
                      <a:r>
                        <a:rPr lang="en-US" dirty="0" smtClean="0"/>
                        <a:t>Pure</a:t>
                      </a:r>
                      <a:r>
                        <a:rPr lang="en-US" baseline="0" dirty="0" smtClean="0"/>
                        <a:t> Ghee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Vanaspathi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tsp melted ghee to </a:t>
                      </a:r>
                      <a:r>
                        <a:rPr lang="en-US" dirty="0" err="1" smtClean="0"/>
                        <a:t>conc</a:t>
                      </a:r>
                      <a:r>
                        <a:rPr lang="en-US" dirty="0" smtClean="0"/>
                        <a:t> HCL and add pinch of cane sugar-shake well  and keep for 5mins,crimson color in lower layer is seen</a:t>
                      </a:r>
                      <a:endParaRPr lang="en-US" dirty="0"/>
                    </a:p>
                  </a:txBody>
                  <a:tcPr/>
                </a:tc>
              </a:tr>
              <a:tr h="615748">
                <a:tc>
                  <a:txBody>
                    <a:bodyPr/>
                    <a:lstStyle/>
                    <a:p>
                      <a:r>
                        <a:rPr lang="en-US" dirty="0" smtClean="0"/>
                        <a:t>Black pepper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Papaya</a:t>
                      </a:r>
                      <a:r>
                        <a:rPr lang="en-US" baseline="0" dirty="0" smtClean="0"/>
                        <a:t> seeds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Float in alcohol,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pepper</a:t>
                      </a:r>
                      <a:r>
                        <a:rPr lang="en-US" baseline="0" dirty="0" smtClean="0"/>
                        <a:t> will sink and papaya will float</a:t>
                      </a:r>
                      <a:endParaRPr lang="en-US" dirty="0"/>
                    </a:p>
                  </a:txBody>
                  <a:tcPr/>
                </a:tc>
              </a:tr>
              <a:tr h="615748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salt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pd 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Spoon of salt in water ,chalk will</a:t>
                      </a:r>
                      <a:r>
                        <a:rPr lang="en-US" baseline="0" dirty="0" smtClean="0"/>
                        <a:t> give white color and other impurities will settle down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381000"/>
          <a:ext cx="8763000" cy="648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792718">
                <a:tc>
                  <a:txBody>
                    <a:bodyPr/>
                    <a:lstStyle/>
                    <a:p>
                      <a:r>
                        <a:rPr lang="en-US" dirty="0" smtClean="0"/>
                        <a:t>IIA –Incidental  Intentional Adulteration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 involved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 effects</a:t>
                      </a:r>
                      <a:endParaRPr lang="en-US" dirty="0"/>
                    </a:p>
                  </a:txBody>
                  <a:tcPr/>
                </a:tc>
              </a:tr>
              <a:tr h="554902">
                <a:tc>
                  <a:txBody>
                    <a:bodyPr/>
                    <a:lstStyle/>
                    <a:p>
                      <a:r>
                        <a:rPr lang="en-US" dirty="0" smtClean="0"/>
                        <a:t>Arsenic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Fruits , drinking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Dizziness,chills,cramps</a:t>
                      </a:r>
                      <a:r>
                        <a:rPr lang="en-US" baseline="0" dirty="0" smtClean="0"/>
                        <a:t> ,</a:t>
                      </a:r>
                      <a:endParaRPr lang="en-US" dirty="0"/>
                    </a:p>
                  </a:txBody>
                  <a:tcPr/>
                </a:tc>
              </a:tr>
              <a:tr h="604894">
                <a:tc>
                  <a:txBody>
                    <a:bodyPr/>
                    <a:lstStyle/>
                    <a:p>
                      <a:r>
                        <a:rPr lang="en-US" dirty="0" smtClean="0"/>
                        <a:t>Barium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 contaminated</a:t>
                      </a:r>
                      <a:r>
                        <a:rPr lang="en-US" baseline="0" dirty="0" smtClean="0"/>
                        <a:t> by rat poison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Muscular twitching </a:t>
                      </a:r>
                      <a:endParaRPr lang="en-US" dirty="0"/>
                    </a:p>
                  </a:txBody>
                  <a:tcPr/>
                </a:tc>
              </a:tr>
              <a:tr h="864134">
                <a:tc>
                  <a:txBody>
                    <a:bodyPr/>
                    <a:lstStyle/>
                    <a:p>
                      <a:r>
                        <a:rPr lang="en-US" dirty="0" smtClean="0"/>
                        <a:t>Cadmium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 juice and soft drinks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Liver, kidney</a:t>
                      </a:r>
                      <a:r>
                        <a:rPr lang="en-US" baseline="0" dirty="0" smtClean="0"/>
                        <a:t> damage, multiple facture, cancer</a:t>
                      </a:r>
                      <a:endParaRPr lang="en-US" dirty="0"/>
                    </a:p>
                  </a:txBody>
                  <a:tcPr/>
                </a:tc>
              </a:tr>
              <a:tr h="345653">
                <a:tc>
                  <a:txBody>
                    <a:bodyPr/>
                    <a:lstStyle/>
                    <a:p>
                      <a:r>
                        <a:rPr lang="en-US" dirty="0" smtClean="0"/>
                        <a:t>Cobalt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, beer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Cardiac failure</a:t>
                      </a:r>
                      <a:endParaRPr lang="en-US" dirty="0"/>
                    </a:p>
                  </a:txBody>
                  <a:tcPr/>
                </a:tc>
              </a:tr>
              <a:tr h="345653">
                <a:tc>
                  <a:txBody>
                    <a:bodyPr/>
                    <a:lstStyle/>
                    <a:p>
                      <a:r>
                        <a:rPr lang="en-US" dirty="0" smtClean="0"/>
                        <a:t>Copper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Acid foods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Vomiting,diarrhoea</a:t>
                      </a:r>
                      <a:endParaRPr lang="en-US" dirty="0"/>
                    </a:p>
                  </a:txBody>
                  <a:tcPr/>
                </a:tc>
              </a:tr>
              <a:tr h="554902"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Processed food,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Brain damage, blindness</a:t>
                      </a:r>
                      <a:endParaRPr lang="en-US" dirty="0"/>
                    </a:p>
                  </a:txBody>
                  <a:tcPr/>
                </a:tc>
              </a:tr>
              <a:tr h="792718">
                <a:tc>
                  <a:txBody>
                    <a:bodyPr/>
                    <a:lstStyle/>
                    <a:p>
                      <a:r>
                        <a:rPr lang="en-US" dirty="0" smtClean="0"/>
                        <a:t>Mercury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 damage, blindness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64134">
                <a:tc>
                  <a:txBody>
                    <a:bodyPr/>
                    <a:lstStyle/>
                    <a:p>
                      <a:r>
                        <a:rPr lang="en-US" dirty="0" smtClean="0"/>
                        <a:t>Pesticides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types of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Damage to liver ,kidney, brain</a:t>
                      </a:r>
                      <a:r>
                        <a:rPr lang="en-US" baseline="0" dirty="0" smtClean="0"/>
                        <a:t> and nerves leading to death.</a:t>
                      </a:r>
                      <a:endParaRPr lang="en-US" dirty="0"/>
                    </a:p>
                  </a:txBody>
                  <a:tcPr/>
                </a:tc>
              </a:tr>
              <a:tr h="604894">
                <a:tc>
                  <a:txBody>
                    <a:bodyPr/>
                    <a:lstStyle/>
                    <a:p>
                      <a:r>
                        <a:rPr lang="en-US" dirty="0" smtClean="0"/>
                        <a:t>Antibiotics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Hardening of arteries , heart disease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1004</Words>
  <Application>Microsoft Office PowerPoint</Application>
  <PresentationFormat>On-screen Show (4:3)</PresentationFormat>
  <Paragraphs>165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Food Adulteration</vt:lpstr>
      <vt:lpstr>Slide 2</vt:lpstr>
      <vt:lpstr>Food Adulteration</vt:lpstr>
      <vt:lpstr>When is food said to be adulterated ?</vt:lpstr>
      <vt:lpstr>Who does this and why?</vt:lpstr>
      <vt:lpstr>Types of Adulteration</vt:lpstr>
      <vt:lpstr>Slide 7</vt:lpstr>
      <vt:lpstr>Slide 8</vt:lpstr>
      <vt:lpstr>Slide 9</vt:lpstr>
      <vt:lpstr>Common food adulteration</vt:lpstr>
      <vt:lpstr>Lathyrus (Kesari dal)</vt:lpstr>
      <vt:lpstr>Toxic Colouring</vt:lpstr>
      <vt:lpstr>Common toxic colours</vt:lpstr>
      <vt:lpstr>Slide 14</vt:lpstr>
      <vt:lpstr>PFA-Prevention of Food Adulteration-1954 </vt:lpstr>
      <vt:lpstr>Slide 16</vt:lpstr>
      <vt:lpstr>Food shall be deemed to be adulterated</vt:lpstr>
      <vt:lpstr>Slide 18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Adulteration</dc:title>
  <dc:creator>Activated User</dc:creator>
  <cp:lastModifiedBy>jasminaben</cp:lastModifiedBy>
  <cp:revision>28</cp:revision>
  <dcterms:created xsi:type="dcterms:W3CDTF">2012-09-11T13:14:29Z</dcterms:created>
  <dcterms:modified xsi:type="dcterms:W3CDTF">2014-08-30T02:41:12Z</dcterms:modified>
</cp:coreProperties>
</file>